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01" r:id="rId2"/>
    <p:sldId id="405" r:id="rId3"/>
    <p:sldId id="406" r:id="rId4"/>
    <p:sldId id="387" r:id="rId5"/>
    <p:sldId id="388" r:id="rId6"/>
    <p:sldId id="404" r:id="rId7"/>
    <p:sldId id="396" r:id="rId8"/>
    <p:sldId id="397" r:id="rId9"/>
    <p:sldId id="400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91" autoAdjust="0"/>
    <p:restoredTop sz="67011" autoAdjust="0"/>
  </p:normalViewPr>
  <p:slideViewPr>
    <p:cSldViewPr snapToGrid="0">
      <p:cViewPr varScale="1">
        <p:scale>
          <a:sx n="63" d="100"/>
          <a:sy n="63" d="100"/>
        </p:scale>
        <p:origin x="933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FEE20-8B52-498A-83A8-B549D569A166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47361-71FD-49A8-91A7-E6075614A4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64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Result was that this was the most volatile and disproportionate election in history – even though it perhaps didn’t feel like that</a:t>
            </a:r>
          </a:p>
          <a:p>
            <a:endParaRPr lang="en-GB" dirty="0"/>
          </a:p>
          <a:p>
            <a:r>
              <a:rPr lang="en-GB" dirty="0"/>
              <a:t>Obviously part of that explained by vote switching, explained in part by arrival of a new party</a:t>
            </a:r>
          </a:p>
          <a:p>
            <a:r>
              <a:rPr lang="en-GB" dirty="0"/>
              <a:t>Reform – </a:t>
            </a:r>
            <a:r>
              <a:rPr lang="en-GB" dirty="0" err="1"/>
              <a:t>drawng</a:t>
            </a:r>
            <a:r>
              <a:rPr lang="en-GB" dirty="0"/>
              <a:t> from Cons but also from across the political spectrum</a:t>
            </a:r>
          </a:p>
        </p:txBody>
      </p:sp>
    </p:spTree>
    <p:extLst>
      <p:ext uri="{BB962C8B-B14F-4D97-AF65-F5344CB8AC3E}">
        <p14:creationId xmlns:p14="http://schemas.microsoft.com/office/powerpoint/2010/main" val="251158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Obviously one reason is a high level of vote </a:t>
            </a:r>
            <a:r>
              <a:rPr lang="en-GB" dirty="0" err="1"/>
              <a:t>switchng</a:t>
            </a:r>
            <a:endParaRPr lang="en-GB" dirty="0"/>
          </a:p>
          <a:p>
            <a:pPr marL="180975"/>
            <a:endParaRPr lang="en-GB" dirty="0"/>
          </a:p>
          <a:p>
            <a:pPr marL="180975"/>
            <a:endParaRPr lang="en-GB" dirty="0"/>
          </a:p>
          <a:p>
            <a:pPr marL="180975"/>
            <a:r>
              <a:rPr lang="en-GB" dirty="0"/>
              <a:t>But also high levels of split ticket voting (disproportionality)</a:t>
            </a:r>
          </a:p>
          <a:p>
            <a:pPr marL="360363"/>
            <a:r>
              <a:rPr lang="en-GB" dirty="0"/>
              <a:t>(which is explained by high levels of tactical voting)</a:t>
            </a:r>
          </a:p>
          <a:p>
            <a:pPr marL="360363"/>
            <a:endParaRPr lang="en-GB" dirty="0"/>
          </a:p>
          <a:p>
            <a:pPr marL="360363"/>
            <a:endParaRPr lang="en-GB" dirty="0"/>
          </a:p>
          <a:p>
            <a:r>
              <a:rPr lang="en-GB" dirty="0"/>
              <a:t>Green vote</a:t>
            </a:r>
          </a:p>
          <a:p>
            <a:r>
              <a:rPr lang="en-GB" dirty="0" err="1"/>
              <a:t>Refor</a:t>
            </a:r>
            <a:r>
              <a:rPr lang="en-GB" dirty="0"/>
              <a:t> vote stickiest</a:t>
            </a:r>
          </a:p>
        </p:txBody>
      </p:sp>
    </p:spTree>
    <p:extLst>
      <p:ext uri="{BB962C8B-B14F-4D97-AF65-F5344CB8AC3E}">
        <p14:creationId xmlns:p14="http://schemas.microsoft.com/office/powerpoint/2010/main" val="2349614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pPr marL="360363"/>
            <a:endParaRPr lang="en-GB" dirty="0"/>
          </a:p>
          <a:p>
            <a:pPr marL="360363"/>
            <a:r>
              <a:rPr lang="en-GB" dirty="0"/>
              <a:t>Most of tactical voting in Scotland is anti SNP but rise of anti Reform tactical vote, </a:t>
            </a:r>
            <a:r>
              <a:rPr lang="en-GB" dirty="0" err="1"/>
              <a:t>esp</a:t>
            </a:r>
            <a:r>
              <a:rPr lang="en-GB" dirty="0"/>
              <a:t> among those who prefer Greens, Lab, SNP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425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Our SCOOP data allow us to track trends since last election</a:t>
            </a:r>
          </a:p>
          <a:p>
            <a:r>
              <a:rPr lang="en-GB" dirty="0"/>
              <a:t>Declining government approval had a negative impact on SNP vote intention throughout period</a:t>
            </a:r>
          </a:p>
          <a:p>
            <a:r>
              <a:rPr lang="en-GB" dirty="0"/>
              <a:t>But limited impact on </a:t>
            </a:r>
            <a:r>
              <a:rPr lang="en-GB" dirty="0" err="1"/>
              <a:t>indy</a:t>
            </a:r>
            <a:r>
              <a:rPr lang="en-GB" dirty="0"/>
              <a:t> support which remained high</a:t>
            </a:r>
          </a:p>
          <a:p>
            <a:endParaRPr lang="en-GB" dirty="0"/>
          </a:p>
          <a:p>
            <a:r>
              <a:rPr lang="en-GB" dirty="0"/>
              <a:t>Constitutional </a:t>
            </a:r>
            <a:r>
              <a:rPr lang="en-GB" dirty="0" err="1"/>
              <a:t>prefs</a:t>
            </a:r>
            <a:r>
              <a:rPr lang="en-GB" dirty="0"/>
              <a:t> STILL align with vote choice but slightly weaker than in 2021</a:t>
            </a:r>
          </a:p>
          <a:p>
            <a:r>
              <a:rPr lang="en-GB" dirty="0"/>
              <a:t>Received support from less than half of the ‘not very strong’ Yes identifiers</a:t>
            </a:r>
          </a:p>
          <a:p>
            <a:endParaRPr lang="en-GB" dirty="0"/>
          </a:p>
          <a:p>
            <a:r>
              <a:rPr lang="en-GB" dirty="0"/>
              <a:t>Trends over longer periods in dataset control or polling house effects </a:t>
            </a:r>
            <a:r>
              <a:rPr lang="en-GB" dirty="0" err="1"/>
              <a:t>bc</a:t>
            </a:r>
            <a:r>
              <a:rPr lang="en-GB" dirty="0"/>
              <a:t> stay with YouGov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3325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Sc electorate had become more strategic since 2016 – arrival of extreme 2 party contests in which other pro-union vote shares were </a:t>
            </a:r>
            <a:r>
              <a:rPr lang="en-GB" dirty="0" err="1"/>
              <a:t>depeleted</a:t>
            </a:r>
            <a:r>
              <a:rPr lang="en-GB" dirty="0"/>
              <a:t> below 10% to swing </a:t>
            </a:r>
            <a:r>
              <a:rPr lang="en-GB" dirty="0" err="1"/>
              <a:t>begind</a:t>
            </a:r>
            <a:r>
              <a:rPr lang="en-GB" dirty="0"/>
              <a:t> party best able to defeat SNP</a:t>
            </a:r>
          </a:p>
          <a:p>
            <a:endParaRPr lang="en-GB" dirty="0"/>
          </a:p>
          <a:p>
            <a:r>
              <a:rPr lang="en-GB" dirty="0"/>
              <a:t>By 2026 that had evaporated because of expressive voting for Reform.</a:t>
            </a:r>
          </a:p>
          <a:p>
            <a:r>
              <a:rPr lang="en-GB" dirty="0"/>
              <a:t>In the 57 constituency seats won by SNP, in 50, the combined pro-union vote was higher </a:t>
            </a:r>
          </a:p>
          <a:p>
            <a:r>
              <a:rPr lang="en-GB" dirty="0"/>
              <a:t>Level of tactical voting was similar but the extent to which it was properly strategic was just not right </a:t>
            </a:r>
          </a:p>
          <a:p>
            <a:endParaRPr lang="en-GB" dirty="0"/>
          </a:p>
          <a:p>
            <a:r>
              <a:rPr lang="en-GB" dirty="0"/>
              <a:t>Green decision NOT to stand</a:t>
            </a:r>
          </a:p>
          <a:p>
            <a:r>
              <a:rPr lang="en-GB" dirty="0"/>
              <a:t>Had they stood in more constituencies and achieved just half of their WORST performance (which was 8% in Shetland) they would have deprived the SNP of 6 seats</a:t>
            </a:r>
          </a:p>
          <a:p>
            <a:endParaRPr lang="en-GB" dirty="0"/>
          </a:p>
          <a:p>
            <a:r>
              <a:rPr lang="en-GB" dirty="0"/>
              <a:t>Lab, LD, Reform would have picked up one each, Cons 3</a:t>
            </a:r>
          </a:p>
          <a:p>
            <a:endParaRPr lang="en-GB" dirty="0"/>
          </a:p>
          <a:p>
            <a:r>
              <a:rPr lang="en-GB" dirty="0"/>
              <a:t>East Lothian Coast and </a:t>
            </a:r>
            <a:r>
              <a:rPr lang="en-GB" dirty="0" err="1"/>
              <a:t>Lammermuirs</a:t>
            </a:r>
            <a:r>
              <a:rPr lang="en-GB" dirty="0"/>
              <a:t> to LAB</a:t>
            </a:r>
          </a:p>
          <a:p>
            <a:r>
              <a:rPr lang="en-GB" dirty="0"/>
              <a:t>Inverness and Nairn to LD</a:t>
            </a:r>
          </a:p>
          <a:p>
            <a:r>
              <a:rPr lang="en-GB" dirty="0"/>
              <a:t>Banffshire and Buchan coast to Reform</a:t>
            </a:r>
          </a:p>
          <a:p>
            <a:r>
              <a:rPr lang="en-GB" dirty="0"/>
              <a:t>Eastwood to Cons</a:t>
            </a:r>
          </a:p>
          <a:p>
            <a:r>
              <a:rPr lang="en-GB" dirty="0"/>
              <a:t>Ab East to Cons</a:t>
            </a:r>
          </a:p>
          <a:p>
            <a:r>
              <a:rPr lang="en-GB" dirty="0"/>
              <a:t>Ab Deeside and N Kincardine to Cons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UK govt disapproval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Worse under Lab/</a:t>
            </a:r>
            <a:r>
              <a:rPr lang="en-GB" sz="1200" dirty="0" err="1"/>
              <a:t>Starmer</a:t>
            </a:r>
            <a:r>
              <a:rPr lang="en-GB" sz="1200" dirty="0"/>
              <a:t> in May 2026 than under Con/Johnson in May 2021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47361-71FD-49A8-91A7-E6075614A49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158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Election saw significant rise for Greens. What explains it?</a:t>
            </a:r>
          </a:p>
          <a:p>
            <a:endParaRPr lang="en-GB" dirty="0"/>
          </a:p>
          <a:p>
            <a:r>
              <a:rPr lang="en-GB" dirty="0"/>
              <a:t>CAVEATS: these are unweighted data</a:t>
            </a:r>
          </a:p>
          <a:p>
            <a:endParaRPr lang="en-GB" dirty="0"/>
          </a:p>
          <a:p>
            <a:r>
              <a:rPr lang="en-GB" dirty="0"/>
              <a:t>LEFT graph:</a:t>
            </a:r>
          </a:p>
          <a:p>
            <a:r>
              <a:rPr lang="en-GB" dirty="0"/>
              <a:t>Green support up in all </a:t>
            </a:r>
            <a:r>
              <a:rPr lang="en-GB" dirty="0" err="1"/>
              <a:t>demogs</a:t>
            </a:r>
            <a:r>
              <a:rPr lang="en-GB" dirty="0"/>
              <a:t> except No/Leavers</a:t>
            </a:r>
          </a:p>
          <a:p>
            <a:r>
              <a:rPr lang="en-GB" dirty="0"/>
              <a:t>Up most among young</a:t>
            </a:r>
          </a:p>
          <a:p>
            <a:endParaRPr lang="en-GB" dirty="0"/>
          </a:p>
          <a:p>
            <a:r>
              <a:rPr lang="en-GB" dirty="0"/>
              <a:t>RIGHT:</a:t>
            </a:r>
            <a:br>
              <a:rPr lang="en-GB" dirty="0"/>
            </a:br>
            <a:r>
              <a:rPr lang="en-GB" dirty="0"/>
              <a:t>particularly so among youngest women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0998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Is explained in part by young people paying attention to different issues, and responding differently to common issues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LEFT</a:t>
            </a:r>
            <a:br>
              <a:rPr lang="en-GB" dirty="0"/>
            </a:br>
            <a:r>
              <a:rPr lang="en-GB" dirty="0"/>
              <a:t>Salience of issues for oldest (65+) minus salience of issues for youngest (16-24).</a:t>
            </a:r>
          </a:p>
          <a:p>
            <a:endParaRPr lang="en-GB" dirty="0"/>
          </a:p>
          <a:p>
            <a:r>
              <a:rPr lang="en-GB" dirty="0"/>
              <a:t>Oldest concerned with independence (not necessarily PRO – can also come from concern over ANTI – this is salience not position) and immigration, welfare</a:t>
            </a:r>
          </a:p>
          <a:p>
            <a:r>
              <a:rPr lang="en-GB" dirty="0"/>
              <a:t>YOUNGES: environment, cost of living, housing</a:t>
            </a:r>
          </a:p>
          <a:p>
            <a:r>
              <a:rPr lang="en-GB" dirty="0"/>
              <a:t>Question is MII</a:t>
            </a:r>
          </a:p>
          <a:p>
            <a:endParaRPr lang="en-GB" dirty="0"/>
          </a:p>
          <a:p>
            <a:r>
              <a:rPr lang="en-GB" dirty="0"/>
              <a:t>RIGHT</a:t>
            </a:r>
          </a:p>
          <a:p>
            <a:r>
              <a:rPr lang="en-GB" dirty="0"/>
              <a:t>Different reactions to economic uncertainty by age. This is difference in support for parties by age group, comparing those who are economically uncertain vs those who are certain</a:t>
            </a:r>
          </a:p>
          <a:p>
            <a:r>
              <a:rPr lang="en-GB" dirty="0"/>
              <a:t>Question is how concerned are you …</a:t>
            </a:r>
          </a:p>
          <a:p>
            <a:r>
              <a:rPr lang="en-GB" dirty="0"/>
              <a:t>Older uncertain folks back Reform</a:t>
            </a:r>
          </a:p>
          <a:p>
            <a:r>
              <a:rPr lang="en-GB" dirty="0"/>
              <a:t>Younger uncertain folks back Greens</a:t>
            </a:r>
          </a:p>
        </p:txBody>
      </p:sp>
    </p:spTree>
    <p:extLst>
      <p:ext uri="{BB962C8B-B14F-4D97-AF65-F5344CB8AC3E}">
        <p14:creationId xmlns:p14="http://schemas.microsoft.com/office/powerpoint/2010/main" val="1666758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Earlier graph shows fairly static support for independence 2021-2026, which implies stability in constitutional attitudes but masks change in attitudes to devolution</a:t>
            </a:r>
          </a:p>
          <a:p>
            <a:endParaRPr lang="en-GB" dirty="0"/>
          </a:p>
          <a:p>
            <a:r>
              <a:rPr lang="en-GB" dirty="0"/>
              <a:t>LEFT: SSA question asked of ALL voters</a:t>
            </a:r>
          </a:p>
          <a:p>
            <a:r>
              <a:rPr lang="en-GB" dirty="0"/>
              <a:t>(2016 data from SSA, 2026 from us – was asked of all voters)</a:t>
            </a:r>
          </a:p>
          <a:p>
            <a:r>
              <a:rPr lang="en-GB" dirty="0"/>
              <a:t>Trend lines show doubling of support for abolish among Con voters in last decade</a:t>
            </a:r>
          </a:p>
          <a:p>
            <a:r>
              <a:rPr lang="en-GB" dirty="0"/>
              <a:t>Is now preferred constitutional option among Con, Reform voters (over status quo, fewer powers)</a:t>
            </a:r>
          </a:p>
          <a:p>
            <a:endParaRPr lang="en-GB" dirty="0"/>
          </a:p>
          <a:p>
            <a:r>
              <a:rPr lang="en-GB" dirty="0"/>
              <a:t>RIGHT: our new question about devolution, asked of NO supporters</a:t>
            </a:r>
          </a:p>
          <a:p>
            <a:r>
              <a:rPr lang="en-GB" dirty="0"/>
              <a:t>No electorate split 50:50 between fewer/abolish and status quo more</a:t>
            </a:r>
          </a:p>
          <a:p>
            <a:endParaRPr lang="en-GB" dirty="0"/>
          </a:p>
          <a:p>
            <a:r>
              <a:rPr lang="en-GB" dirty="0"/>
              <a:t>All of this suggests the poles of constitutional debate are changing – we’re used to status quo to </a:t>
            </a:r>
            <a:r>
              <a:rPr lang="en-GB" dirty="0" err="1"/>
              <a:t>indy</a:t>
            </a:r>
            <a:r>
              <a:rPr lang="en-GB" dirty="0"/>
              <a:t>, now abolish to </a:t>
            </a:r>
            <a:r>
              <a:rPr lang="en-GB" dirty="0" err="1"/>
              <a:t>indy</a:t>
            </a:r>
            <a:endParaRPr lang="en-GB" dirty="0"/>
          </a:p>
          <a:p>
            <a:endParaRPr lang="en-GB" dirty="0"/>
          </a:p>
          <a:p>
            <a:r>
              <a:rPr lang="en-GB" dirty="0"/>
              <a:t>(if asked why we have a new question, the SSA question is </a:t>
            </a:r>
            <a:r>
              <a:rPr lang="en-GB" dirty="0" err="1"/>
              <a:t>abit</a:t>
            </a:r>
            <a:r>
              <a:rPr lang="en-GB" dirty="0"/>
              <a:t> outdated</a:t>
            </a:r>
          </a:p>
          <a:p>
            <a:r>
              <a:rPr lang="en-GB" dirty="0"/>
              <a:t>Indy in EU, </a:t>
            </a:r>
            <a:r>
              <a:rPr lang="en-GB" dirty="0" err="1"/>
              <a:t>indy</a:t>
            </a:r>
            <a:r>
              <a:rPr lang="en-GB" dirty="0"/>
              <a:t> out, status quo, </a:t>
            </a:r>
            <a:r>
              <a:rPr lang="en-GB" dirty="0" err="1"/>
              <a:t>parl</a:t>
            </a:r>
            <a:r>
              <a:rPr lang="en-GB" dirty="0"/>
              <a:t> with no tax powers, abolish – ignores more powers</a:t>
            </a:r>
          </a:p>
          <a:p>
            <a:endParaRPr lang="en-GB" dirty="0"/>
          </a:p>
          <a:p>
            <a:r>
              <a:rPr lang="en-GB" dirty="0"/>
              <a:t>In June SCOOP this question will be asked of ALL sample</a:t>
            </a:r>
          </a:p>
        </p:txBody>
      </p:sp>
    </p:spTree>
    <p:extLst>
      <p:ext uri="{BB962C8B-B14F-4D97-AF65-F5344CB8AC3E}">
        <p14:creationId xmlns:p14="http://schemas.microsoft.com/office/powerpoint/2010/main" val="1468318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513A-858B-4EBE-B54C-88F13096B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83B778-9CEB-412A-9BE4-CBEED7145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B804B-3ACB-4F78-B2DD-C507E870A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6D07-33BD-4B97-A34F-47BFF273281E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C5347-DB29-44AE-8B1E-FDDEFAD28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17454-0229-4582-AEB6-8BA5D68D3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4E7E-8C2C-4D27-BB39-DC6291DD5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42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C997D-1ED8-41AB-9B18-927F7703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831711-3508-4005-8363-9FD0553B4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6CDE0-B523-4E8B-9E0F-0DBE9C7DD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6D07-33BD-4B97-A34F-47BFF273281E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9FF56-F6AC-4DDC-B4D4-4F52D3CD7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5B899-51F6-4FE9-9348-0BDF8BFE9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4E7E-8C2C-4D27-BB39-DC6291DD5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351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E50E34-8FF8-4079-B570-D715F9EFBD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B7252-EA30-4F9B-894B-2F54D725E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C894D-8281-46ED-A6DE-F112BA612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6D07-33BD-4B97-A34F-47BFF273281E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9AB27-8F18-4A43-A512-D7FE7B84D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DDAAF-CBFE-40C7-BBC6-01DD0C077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4E7E-8C2C-4D27-BB39-DC6291DD5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579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S_CONTENT">
    <p:bg>
      <p:bgPr>
        <a:solidFill>
          <a:srgbClr val="EDF2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19456" cy="6339840"/>
          </a:xfrm>
          <a:prstGeom prst="rect">
            <a:avLst/>
          </a:prstGeom>
          <a:solidFill>
            <a:srgbClr val="0055A4"/>
          </a:solidFill>
          <a:ln w="12700">
            <a:solidFill>
              <a:srgbClr val="0055A4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" name="Shape 1"/>
          <p:cNvSpPr/>
          <p:nvPr/>
        </p:nvSpPr>
        <p:spPr>
          <a:xfrm>
            <a:off x="219456" y="0"/>
            <a:ext cx="11972544" cy="1036320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" name="Shape 2"/>
          <p:cNvSpPr/>
          <p:nvPr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5" name="Text 3"/>
          <p:cNvSpPr/>
          <p:nvPr/>
        </p:nvSpPr>
        <p:spPr>
          <a:xfrm>
            <a:off x="365760" y="6339840"/>
            <a:ext cx="10728960" cy="518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867" dirty="0">
                <a:solidFill>
                  <a:srgbClr val="CCDF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Scottish Election Study  ·  scottishelections.ac.uk</a:t>
            </a:r>
            <a:endParaRPr lang="en-US" sz="1867" dirty="0"/>
          </a:p>
        </p:txBody>
      </p:sp>
      <p:pic>
        <p:nvPicPr>
          <p:cNvPr id="6" name="Image 0" descr="/sessions/magical-amazing-hopper/mnt/outputs/logos/ses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680" y="6388608"/>
            <a:ext cx="524256" cy="451104"/>
          </a:xfrm>
          <a:prstGeom prst="rect">
            <a:avLst/>
          </a:prstGeom>
        </p:spPr>
      </p:pic>
      <p:sp>
        <p:nvSpPr>
          <p:cNvPr id="7" name="Text 4"/>
          <p:cNvSpPr>
            <a:spLocks noGrp="1"/>
          </p:cNvSpPr>
          <p:nvPr>
            <p:ph type="title" idx="105" hasCustomPrompt="1"/>
          </p:nvPr>
        </p:nvSpPr>
        <p:spPr>
          <a:xfrm>
            <a:off x="670560" y="0"/>
            <a:ext cx="11155680" cy="103632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4267" b="1" dirty="0">
                <a:solidFill>
                  <a:srgbClr val="EDF2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defRPr>
            </a:lvl1pPr>
          </a:lstStyle>
          <a:p>
            <a:pPr marL="0" indent="0" algn="l">
              <a:buNone/>
            </a:pPr>
            <a:endParaRPr lang="en-US" sz="4267" dirty="0"/>
          </a:p>
        </p:txBody>
      </p:sp>
      <p:sp>
        <p:nvSpPr>
          <p:cNvPr id="8" name="Text 4"/>
          <p:cNvSpPr>
            <a:spLocks noGrp="1"/>
          </p:cNvSpPr>
          <p:nvPr>
            <p:ph type="body" idx="106" hasCustomPrompt="1"/>
          </p:nvPr>
        </p:nvSpPr>
        <p:spPr>
          <a:xfrm>
            <a:off x="670560" y="1182624"/>
            <a:ext cx="10972800" cy="5010912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2933" dirty="0">
                <a:solidFill>
                  <a:srgbClr val="0D1F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defRPr>
            </a:lvl1pPr>
          </a:lstStyle>
          <a:p>
            <a:pPr marL="0" indent="0" algn="l">
              <a:buNone/>
            </a:pPr>
            <a:endParaRPr lang="en-US" sz="2933" dirty="0"/>
          </a:p>
        </p:txBody>
      </p:sp>
    </p:spTree>
    <p:extLst>
      <p:ext uri="{BB962C8B-B14F-4D97-AF65-F5344CB8AC3E}">
        <p14:creationId xmlns:p14="http://schemas.microsoft.com/office/powerpoint/2010/main" val="2897988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S_TWO_COL">
    <p:bg>
      <p:bgPr>
        <a:solidFill>
          <a:srgbClr val="EDF2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19456" cy="6339840"/>
          </a:xfrm>
          <a:prstGeom prst="rect">
            <a:avLst/>
          </a:prstGeom>
          <a:solidFill>
            <a:srgbClr val="0055A4"/>
          </a:solidFill>
          <a:ln w="12700">
            <a:solidFill>
              <a:srgbClr val="0055A4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" name="Shape 1"/>
          <p:cNvSpPr/>
          <p:nvPr/>
        </p:nvSpPr>
        <p:spPr>
          <a:xfrm>
            <a:off x="219456" y="0"/>
            <a:ext cx="11972544" cy="1036320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" name="Shape 2"/>
          <p:cNvSpPr/>
          <p:nvPr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5" name="Text 3"/>
          <p:cNvSpPr/>
          <p:nvPr/>
        </p:nvSpPr>
        <p:spPr>
          <a:xfrm>
            <a:off x="365760" y="6339840"/>
            <a:ext cx="10728960" cy="518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867" dirty="0">
                <a:solidFill>
                  <a:srgbClr val="CCDF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Scottish Election Study  ·  scottishelections.ac.uk</a:t>
            </a:r>
            <a:endParaRPr lang="en-US" sz="1867" dirty="0"/>
          </a:p>
        </p:txBody>
      </p:sp>
      <p:pic>
        <p:nvPicPr>
          <p:cNvPr id="6" name="Image 0" descr="/sessions/magical-amazing-hopper/mnt/outputs/logos/ses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680" y="6388608"/>
            <a:ext cx="524256" cy="451104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670560" y="1182624"/>
            <a:ext cx="5120640" cy="585216"/>
          </a:xfrm>
          <a:prstGeom prst="rect">
            <a:avLst/>
          </a:prstGeom>
          <a:solidFill>
            <a:srgbClr val="0055A4"/>
          </a:solidFill>
          <a:ln w="12700">
            <a:solidFill>
              <a:srgbClr val="0055A4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8" name="Shape 5"/>
          <p:cNvSpPr/>
          <p:nvPr/>
        </p:nvSpPr>
        <p:spPr>
          <a:xfrm>
            <a:off x="6705600" y="1182624"/>
            <a:ext cx="5120640" cy="585216"/>
          </a:xfrm>
          <a:prstGeom prst="rect">
            <a:avLst/>
          </a:prstGeom>
          <a:solidFill>
            <a:srgbClr val="0055A4"/>
          </a:solidFill>
          <a:ln w="12700">
            <a:solidFill>
              <a:srgbClr val="0055A4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9" name="Shape 6"/>
          <p:cNvSpPr/>
          <p:nvPr/>
        </p:nvSpPr>
        <p:spPr>
          <a:xfrm>
            <a:off x="5913120" y="1182624"/>
            <a:ext cx="97536" cy="5010912"/>
          </a:xfrm>
          <a:prstGeom prst="rect">
            <a:avLst/>
          </a:prstGeom>
          <a:solidFill>
            <a:srgbClr val="0055A4">
              <a:alpha val="40000"/>
            </a:srgbClr>
          </a:solidFill>
          <a:ln w="12700">
            <a:solidFill>
              <a:srgbClr val="0055A4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0" name="Text 7"/>
          <p:cNvSpPr>
            <a:spLocks noGrp="1"/>
          </p:cNvSpPr>
          <p:nvPr>
            <p:ph type="title" idx="108" hasCustomPrompt="1"/>
          </p:nvPr>
        </p:nvSpPr>
        <p:spPr>
          <a:xfrm>
            <a:off x="670560" y="0"/>
            <a:ext cx="11155680" cy="103632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4267" b="1" dirty="0">
                <a:solidFill>
                  <a:srgbClr val="EDF2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defRPr>
            </a:lvl1pPr>
          </a:lstStyle>
          <a:p>
            <a:pPr marL="0" indent="0" algn="l">
              <a:buNone/>
            </a:pPr>
            <a:endParaRPr lang="en-US" sz="4267" dirty="0"/>
          </a:p>
        </p:txBody>
      </p:sp>
      <p:sp>
        <p:nvSpPr>
          <p:cNvPr id="11" name="Text 7"/>
          <p:cNvSpPr>
            <a:spLocks noGrp="1"/>
          </p:cNvSpPr>
          <p:nvPr>
            <p:ph type="body" idx="109" hasCustomPrompt="1"/>
          </p:nvPr>
        </p:nvSpPr>
        <p:spPr>
          <a:xfrm>
            <a:off x="816864" y="1182624"/>
            <a:ext cx="4876800" cy="585216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2667" b="1" dirty="0">
                <a:solidFill>
                  <a:srgbClr val="EDF2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defRPr>
            </a:lvl1pPr>
          </a:lstStyle>
          <a:p>
            <a:pPr marL="0" indent="0" algn="l">
              <a:buNone/>
            </a:pPr>
            <a:endParaRPr lang="en-US" sz="2667" dirty="0"/>
          </a:p>
        </p:txBody>
      </p:sp>
      <p:sp>
        <p:nvSpPr>
          <p:cNvPr id="12" name="Text 7"/>
          <p:cNvSpPr>
            <a:spLocks noGrp="1"/>
          </p:cNvSpPr>
          <p:nvPr>
            <p:ph type="body" idx="110" hasCustomPrompt="1"/>
          </p:nvPr>
        </p:nvSpPr>
        <p:spPr>
          <a:xfrm>
            <a:off x="670560" y="1853184"/>
            <a:ext cx="5120640" cy="4279392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2667" dirty="0">
                <a:solidFill>
                  <a:srgbClr val="0D1F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defRPr>
            </a:lvl1pPr>
          </a:lstStyle>
          <a:p>
            <a:pPr marL="0" indent="0" algn="l">
              <a:buNone/>
            </a:pPr>
            <a:endParaRPr lang="en-US" sz="2667" dirty="0"/>
          </a:p>
        </p:txBody>
      </p:sp>
      <p:sp>
        <p:nvSpPr>
          <p:cNvPr id="13" name="Text 7"/>
          <p:cNvSpPr>
            <a:spLocks noGrp="1"/>
          </p:cNvSpPr>
          <p:nvPr>
            <p:ph type="body" idx="111" hasCustomPrompt="1"/>
          </p:nvPr>
        </p:nvSpPr>
        <p:spPr>
          <a:xfrm>
            <a:off x="6851904" y="1182624"/>
            <a:ext cx="4876800" cy="585216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2667" b="1" dirty="0">
                <a:solidFill>
                  <a:srgbClr val="EDF2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defRPr>
            </a:lvl1pPr>
          </a:lstStyle>
          <a:p>
            <a:pPr marL="0" indent="0" algn="l">
              <a:buNone/>
            </a:pPr>
            <a:endParaRPr lang="en-US" sz="2667" dirty="0"/>
          </a:p>
        </p:txBody>
      </p:sp>
      <p:sp>
        <p:nvSpPr>
          <p:cNvPr id="14" name="Text 7"/>
          <p:cNvSpPr>
            <a:spLocks noGrp="1"/>
          </p:cNvSpPr>
          <p:nvPr>
            <p:ph type="body" idx="112" hasCustomPrompt="1"/>
          </p:nvPr>
        </p:nvSpPr>
        <p:spPr>
          <a:xfrm>
            <a:off x="6705600" y="1853184"/>
            <a:ext cx="5120640" cy="4279392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2667" dirty="0">
                <a:solidFill>
                  <a:srgbClr val="0D1F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defRPr>
            </a:lvl1pPr>
          </a:lstStyle>
          <a:p>
            <a:pPr marL="0" indent="0" algn="l">
              <a:buNone/>
            </a:pPr>
            <a:endParaRPr lang="en-US" sz="2667" dirty="0"/>
          </a:p>
        </p:txBody>
      </p:sp>
    </p:spTree>
    <p:extLst>
      <p:ext uri="{BB962C8B-B14F-4D97-AF65-F5344CB8AC3E}">
        <p14:creationId xmlns:p14="http://schemas.microsoft.com/office/powerpoint/2010/main" val="370002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S_TITL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1500000">
            <a:off x="-2438400" y="-609600"/>
            <a:ext cx="18288000" cy="853440"/>
          </a:xfrm>
          <a:prstGeom prst="rect">
            <a:avLst/>
          </a:prstGeom>
          <a:solidFill>
            <a:srgbClr val="0055A4">
              <a:alpha val="18000"/>
            </a:srgbClr>
          </a:solidFill>
          <a:ln w="12700">
            <a:solidFill>
              <a:srgbClr val="0055A4">
                <a:alpha val="18000"/>
              </a:srgbClr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" name="Shape 1"/>
          <p:cNvSpPr/>
          <p:nvPr/>
        </p:nvSpPr>
        <p:spPr>
          <a:xfrm rot="1500000">
            <a:off x="-2438400" y="2438400"/>
            <a:ext cx="18288000" cy="853440"/>
          </a:xfrm>
          <a:prstGeom prst="rect">
            <a:avLst/>
          </a:prstGeom>
          <a:solidFill>
            <a:srgbClr val="0055A4">
              <a:alpha val="18000"/>
            </a:srgbClr>
          </a:solidFill>
          <a:ln w="12700">
            <a:solidFill>
              <a:srgbClr val="0055A4">
                <a:alpha val="18000"/>
              </a:srgbClr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" name="Shape 2"/>
          <p:cNvSpPr/>
          <p:nvPr/>
        </p:nvSpPr>
        <p:spPr>
          <a:xfrm rot="-1500000">
            <a:off x="-2438400" y="7071360"/>
            <a:ext cx="18288000" cy="853440"/>
          </a:xfrm>
          <a:prstGeom prst="rect">
            <a:avLst/>
          </a:prstGeom>
          <a:solidFill>
            <a:srgbClr val="0055A4">
              <a:alpha val="18000"/>
            </a:srgbClr>
          </a:solidFill>
          <a:ln w="12700">
            <a:solidFill>
              <a:srgbClr val="0055A4">
                <a:alpha val="18000"/>
              </a:srgbClr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5" name="Shape 3"/>
          <p:cNvSpPr/>
          <p:nvPr/>
        </p:nvSpPr>
        <p:spPr>
          <a:xfrm rot="-1500000">
            <a:off x="-2438400" y="3901440"/>
            <a:ext cx="18288000" cy="853440"/>
          </a:xfrm>
          <a:prstGeom prst="rect">
            <a:avLst/>
          </a:prstGeom>
          <a:solidFill>
            <a:srgbClr val="0055A4">
              <a:alpha val="18000"/>
            </a:srgbClr>
          </a:solidFill>
          <a:ln w="12700">
            <a:solidFill>
              <a:srgbClr val="0055A4">
                <a:alpha val="18000"/>
              </a:srgbClr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6" name="Shape 4"/>
          <p:cNvSpPr/>
          <p:nvPr/>
        </p:nvSpPr>
        <p:spPr>
          <a:xfrm>
            <a:off x="670560" y="353568"/>
            <a:ext cx="9387840" cy="73152"/>
          </a:xfrm>
          <a:prstGeom prst="rect">
            <a:avLst/>
          </a:prstGeom>
          <a:solidFill>
            <a:srgbClr val="C8922A"/>
          </a:solidFill>
          <a:ln w="12700">
            <a:solidFill>
              <a:srgbClr val="C8922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7" name="Shape 5"/>
          <p:cNvSpPr/>
          <p:nvPr/>
        </p:nvSpPr>
        <p:spPr>
          <a:xfrm>
            <a:off x="0" y="5388864"/>
            <a:ext cx="12192000" cy="1469136"/>
          </a:xfrm>
          <a:prstGeom prst="rect">
            <a:avLst/>
          </a:prstGeom>
          <a:solidFill>
            <a:srgbClr val="001540"/>
          </a:solidFill>
          <a:ln w="12700">
            <a:solidFill>
              <a:srgbClr val="00154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8" name="Shape 6"/>
          <p:cNvSpPr/>
          <p:nvPr/>
        </p:nvSpPr>
        <p:spPr>
          <a:xfrm>
            <a:off x="0" y="5388864"/>
            <a:ext cx="12192000" cy="48768"/>
          </a:xfrm>
          <a:prstGeom prst="rect">
            <a:avLst/>
          </a:prstGeom>
          <a:solidFill>
            <a:srgbClr val="0055A4">
              <a:alpha val="60000"/>
            </a:srgbClr>
          </a:solidFill>
          <a:ln w="12700">
            <a:solidFill>
              <a:srgbClr val="0055A4">
                <a:alpha val="60000"/>
              </a:srgbClr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pic>
        <p:nvPicPr>
          <p:cNvPr id="9" name="Image 0" descr="/sessions/magical-amazing-hopper/mnt/outputs/logos/logo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3" y="5675376"/>
            <a:ext cx="2678583" cy="792480"/>
          </a:xfrm>
          <a:prstGeom prst="rect">
            <a:avLst/>
          </a:prstGeom>
        </p:spPr>
      </p:pic>
      <p:pic>
        <p:nvPicPr>
          <p:cNvPr id="10" name="Image 1" descr="/sessions/magical-amazing-hopper/mnt/outputs/logos/logo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745" y="5699760"/>
            <a:ext cx="2456688" cy="792480"/>
          </a:xfrm>
          <a:prstGeom prst="rect">
            <a:avLst/>
          </a:prstGeom>
        </p:spPr>
      </p:pic>
      <p:pic>
        <p:nvPicPr>
          <p:cNvPr id="11" name="Image 2" descr="/sessions/magical-amazing-hopper/mnt/outputs/logos/logo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246" y="5699760"/>
            <a:ext cx="2343303" cy="792480"/>
          </a:xfrm>
          <a:prstGeom prst="rect">
            <a:avLst/>
          </a:prstGeom>
        </p:spPr>
      </p:pic>
      <p:pic>
        <p:nvPicPr>
          <p:cNvPr id="12" name="Image 3" descr="/sessions/magical-amazing-hopper/mnt/outputs/logos/logo_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5140" y="5726583"/>
            <a:ext cx="2289657" cy="792480"/>
          </a:xfrm>
          <a:prstGeom prst="rect">
            <a:avLst/>
          </a:prstGeom>
        </p:spPr>
      </p:pic>
      <p:pic>
        <p:nvPicPr>
          <p:cNvPr id="13" name="Image 4" descr="/sessions/magical-amazing-hopper/mnt/outputs/logos/logo_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9390" y="5726583"/>
            <a:ext cx="953415" cy="792480"/>
          </a:xfrm>
          <a:prstGeom prst="rect">
            <a:avLst/>
          </a:prstGeom>
        </p:spPr>
      </p:pic>
      <p:pic>
        <p:nvPicPr>
          <p:cNvPr id="14" name="Image 5" descr="/sessions/magical-amazing-hopper/mnt/outputs/logos/ses_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24160" y="243841"/>
            <a:ext cx="1402080" cy="1344777"/>
          </a:xfrm>
          <a:prstGeom prst="rect">
            <a:avLst/>
          </a:prstGeom>
        </p:spPr>
      </p:pic>
      <p:sp>
        <p:nvSpPr>
          <p:cNvPr id="15" name="Text 7"/>
          <p:cNvSpPr>
            <a:spLocks noGrp="1"/>
          </p:cNvSpPr>
          <p:nvPr>
            <p:ph type="title" idx="113" hasCustomPrompt="1"/>
          </p:nvPr>
        </p:nvSpPr>
        <p:spPr>
          <a:xfrm>
            <a:off x="670560" y="555535"/>
            <a:ext cx="9387840" cy="170688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5333" b="1" dirty="0">
                <a:solidFill>
                  <a:srgbClr val="EDF2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defRPr>
            </a:lvl1pPr>
          </a:lstStyle>
          <a:p>
            <a:pPr marL="0" indent="0" algn="l">
              <a:buNone/>
            </a:pPr>
            <a:endParaRPr lang="en-US" sz="5333" dirty="0"/>
          </a:p>
        </p:txBody>
      </p:sp>
      <p:sp>
        <p:nvSpPr>
          <p:cNvPr id="16" name="Text 7"/>
          <p:cNvSpPr>
            <a:spLocks noGrp="1"/>
          </p:cNvSpPr>
          <p:nvPr>
            <p:ph idx="114" hasCustomPrompt="1"/>
          </p:nvPr>
        </p:nvSpPr>
        <p:spPr>
          <a:xfrm>
            <a:off x="670560" y="2551365"/>
            <a:ext cx="9387840" cy="2630235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3200" dirty="0">
                <a:solidFill>
                  <a:srgbClr val="CCDF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defRPr>
            </a:lvl1pPr>
          </a:lstStyle>
          <a:p>
            <a:pPr marL="0" indent="0" algn="l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467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S_CLOSING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1500000">
            <a:off x="-2438400" y="-609600"/>
            <a:ext cx="18288000" cy="853440"/>
          </a:xfrm>
          <a:prstGeom prst="rect">
            <a:avLst/>
          </a:prstGeom>
          <a:solidFill>
            <a:srgbClr val="0055A4">
              <a:alpha val="18000"/>
            </a:srgbClr>
          </a:solidFill>
          <a:ln w="12700">
            <a:solidFill>
              <a:srgbClr val="0055A4">
                <a:alpha val="18000"/>
              </a:srgbClr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" name="Shape 1"/>
          <p:cNvSpPr/>
          <p:nvPr/>
        </p:nvSpPr>
        <p:spPr>
          <a:xfrm rot="1500000">
            <a:off x="-2438400" y="2438400"/>
            <a:ext cx="18288000" cy="853440"/>
          </a:xfrm>
          <a:prstGeom prst="rect">
            <a:avLst/>
          </a:prstGeom>
          <a:solidFill>
            <a:srgbClr val="0055A4">
              <a:alpha val="18000"/>
            </a:srgbClr>
          </a:solidFill>
          <a:ln w="12700">
            <a:solidFill>
              <a:srgbClr val="0055A4">
                <a:alpha val="18000"/>
              </a:srgbClr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4" name="Shape 2"/>
          <p:cNvSpPr/>
          <p:nvPr/>
        </p:nvSpPr>
        <p:spPr>
          <a:xfrm rot="-1500000">
            <a:off x="-2438400" y="7071360"/>
            <a:ext cx="18288000" cy="853440"/>
          </a:xfrm>
          <a:prstGeom prst="rect">
            <a:avLst/>
          </a:prstGeom>
          <a:solidFill>
            <a:srgbClr val="0055A4">
              <a:alpha val="18000"/>
            </a:srgbClr>
          </a:solidFill>
          <a:ln w="12700">
            <a:solidFill>
              <a:srgbClr val="0055A4">
                <a:alpha val="18000"/>
              </a:srgbClr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5" name="Shape 3"/>
          <p:cNvSpPr/>
          <p:nvPr/>
        </p:nvSpPr>
        <p:spPr>
          <a:xfrm rot="-1500000">
            <a:off x="-2438400" y="3901440"/>
            <a:ext cx="18288000" cy="853440"/>
          </a:xfrm>
          <a:prstGeom prst="rect">
            <a:avLst/>
          </a:prstGeom>
          <a:solidFill>
            <a:srgbClr val="0055A4">
              <a:alpha val="18000"/>
            </a:srgbClr>
          </a:solidFill>
          <a:ln w="12700">
            <a:solidFill>
              <a:srgbClr val="0055A4">
                <a:alpha val="18000"/>
              </a:srgbClr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6" name="Shape 4"/>
          <p:cNvSpPr/>
          <p:nvPr/>
        </p:nvSpPr>
        <p:spPr>
          <a:xfrm>
            <a:off x="670560" y="1097280"/>
            <a:ext cx="9509760" cy="73152"/>
          </a:xfrm>
          <a:prstGeom prst="rect">
            <a:avLst/>
          </a:prstGeom>
          <a:solidFill>
            <a:srgbClr val="C8922A"/>
          </a:solidFill>
          <a:ln w="12700">
            <a:solidFill>
              <a:srgbClr val="C8922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7" name="Shape 5"/>
          <p:cNvSpPr/>
          <p:nvPr/>
        </p:nvSpPr>
        <p:spPr>
          <a:xfrm>
            <a:off x="670560" y="3779520"/>
            <a:ext cx="5486400" cy="60960"/>
          </a:xfrm>
          <a:prstGeom prst="rect">
            <a:avLst/>
          </a:prstGeom>
          <a:solidFill>
            <a:srgbClr val="C8922A">
              <a:alpha val="45000"/>
            </a:srgbClr>
          </a:solidFill>
          <a:ln w="12700">
            <a:solidFill>
              <a:srgbClr val="C8922A">
                <a:alpha val="45000"/>
              </a:srgbClr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8" name="Shape 6"/>
          <p:cNvSpPr/>
          <p:nvPr/>
        </p:nvSpPr>
        <p:spPr>
          <a:xfrm>
            <a:off x="0" y="5388864"/>
            <a:ext cx="12192000" cy="1469136"/>
          </a:xfrm>
          <a:prstGeom prst="rect">
            <a:avLst/>
          </a:prstGeom>
          <a:solidFill>
            <a:srgbClr val="001540"/>
          </a:solidFill>
          <a:ln w="12700">
            <a:solidFill>
              <a:srgbClr val="00154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9" name="Shape 7"/>
          <p:cNvSpPr/>
          <p:nvPr/>
        </p:nvSpPr>
        <p:spPr>
          <a:xfrm>
            <a:off x="0" y="5388864"/>
            <a:ext cx="12192000" cy="48768"/>
          </a:xfrm>
          <a:prstGeom prst="rect">
            <a:avLst/>
          </a:prstGeom>
          <a:solidFill>
            <a:srgbClr val="0055A4">
              <a:alpha val="60000"/>
            </a:srgbClr>
          </a:solidFill>
          <a:ln w="12700">
            <a:solidFill>
              <a:srgbClr val="0055A4">
                <a:alpha val="60000"/>
              </a:srgbClr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pic>
        <p:nvPicPr>
          <p:cNvPr id="10" name="Image 0" descr="/sessions/magical-amazing-hopper/mnt/outputs/logos/logo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3" y="5675376"/>
            <a:ext cx="2678583" cy="792480"/>
          </a:xfrm>
          <a:prstGeom prst="rect">
            <a:avLst/>
          </a:prstGeom>
        </p:spPr>
      </p:pic>
      <p:pic>
        <p:nvPicPr>
          <p:cNvPr id="11" name="Image 1" descr="/sessions/magical-amazing-hopper/mnt/outputs/logos/logo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745" y="5699760"/>
            <a:ext cx="2456688" cy="792480"/>
          </a:xfrm>
          <a:prstGeom prst="rect">
            <a:avLst/>
          </a:prstGeom>
        </p:spPr>
      </p:pic>
      <p:pic>
        <p:nvPicPr>
          <p:cNvPr id="12" name="Image 2" descr="/sessions/magical-amazing-hopper/mnt/outputs/logos/logo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246" y="5699760"/>
            <a:ext cx="2343303" cy="792480"/>
          </a:xfrm>
          <a:prstGeom prst="rect">
            <a:avLst/>
          </a:prstGeom>
        </p:spPr>
      </p:pic>
      <p:pic>
        <p:nvPicPr>
          <p:cNvPr id="13" name="Image 3" descr="/sessions/magical-amazing-hopper/mnt/outputs/logos/logo_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5140" y="5726583"/>
            <a:ext cx="2289657" cy="792480"/>
          </a:xfrm>
          <a:prstGeom prst="rect">
            <a:avLst/>
          </a:prstGeom>
        </p:spPr>
      </p:pic>
      <p:pic>
        <p:nvPicPr>
          <p:cNvPr id="14" name="Image 4" descr="/sessions/magical-amazing-hopper/mnt/outputs/logos/logo_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9390" y="5726583"/>
            <a:ext cx="953415" cy="792480"/>
          </a:xfrm>
          <a:prstGeom prst="rect">
            <a:avLst/>
          </a:prstGeom>
        </p:spPr>
      </p:pic>
      <p:pic>
        <p:nvPicPr>
          <p:cNvPr id="15" name="Image 5" descr="/sessions/magical-amazing-hopper/mnt/outputs/logos/ses_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24160" y="243841"/>
            <a:ext cx="1402080" cy="1344777"/>
          </a:xfrm>
          <a:prstGeom prst="rect">
            <a:avLst/>
          </a:prstGeom>
        </p:spPr>
      </p:pic>
      <p:sp>
        <p:nvSpPr>
          <p:cNvPr id="16" name="Text 8"/>
          <p:cNvSpPr>
            <a:spLocks noGrp="1"/>
          </p:cNvSpPr>
          <p:nvPr>
            <p:ph type="title" idx="114" hasCustomPrompt="1"/>
          </p:nvPr>
        </p:nvSpPr>
        <p:spPr>
          <a:xfrm>
            <a:off x="670560" y="1194816"/>
            <a:ext cx="9509760" cy="158496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8000" b="1" dirty="0">
                <a:solidFill>
                  <a:srgbClr val="EDF2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defRPr>
            </a:lvl1pPr>
          </a:lstStyle>
          <a:p>
            <a:pPr marL="0" indent="0" algn="l">
              <a:buNone/>
            </a:pPr>
            <a:endParaRPr lang="en-US" sz="8000" dirty="0"/>
          </a:p>
        </p:txBody>
      </p:sp>
      <p:sp>
        <p:nvSpPr>
          <p:cNvPr id="17" name="Text 8"/>
          <p:cNvSpPr>
            <a:spLocks noGrp="1"/>
          </p:cNvSpPr>
          <p:nvPr>
            <p:ph idx="115" hasCustomPrompt="1"/>
          </p:nvPr>
        </p:nvSpPr>
        <p:spPr>
          <a:xfrm>
            <a:off x="670560" y="2804160"/>
            <a:ext cx="9509760" cy="85344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4267" dirty="0">
                <a:solidFill>
                  <a:srgbClr val="CCDF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defRPr>
            </a:lvl1pPr>
          </a:lstStyle>
          <a:p>
            <a:pPr marL="0" indent="0" algn="l">
              <a:buNone/>
            </a:pPr>
            <a:endParaRPr lang="en-US" sz="4267" dirty="0"/>
          </a:p>
        </p:txBody>
      </p:sp>
      <p:sp>
        <p:nvSpPr>
          <p:cNvPr id="18" name="Text 8"/>
          <p:cNvSpPr>
            <a:spLocks noGrp="1"/>
          </p:cNvSpPr>
          <p:nvPr>
            <p:ph type="body" idx="116" hasCustomPrompt="1"/>
          </p:nvPr>
        </p:nvSpPr>
        <p:spPr>
          <a:xfrm>
            <a:off x="670560" y="3901440"/>
            <a:ext cx="9753600" cy="134112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2667" dirty="0">
                <a:solidFill>
                  <a:srgbClr val="CCDF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defRPr>
            </a:lvl1pPr>
          </a:lstStyle>
          <a:p>
            <a:pPr marL="0" indent="0" algn="l">
              <a:buNone/>
            </a:pPr>
            <a:endParaRPr lang="en-US" sz="2667" dirty="0"/>
          </a:p>
        </p:txBody>
      </p:sp>
    </p:spTree>
    <p:extLst>
      <p:ext uri="{BB962C8B-B14F-4D97-AF65-F5344CB8AC3E}">
        <p14:creationId xmlns:p14="http://schemas.microsoft.com/office/powerpoint/2010/main" val="100555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6DD90-43DA-430C-A006-5BC6B8DF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8B269-3D1D-42E7-BFF3-1BD85DEC4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B0E5B-0BB8-4F50-93E9-97D5EA4FA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6D07-33BD-4B97-A34F-47BFF273281E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9103F-2958-4B83-83BB-797975429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62166-DF18-4977-8CE9-C6CD40C05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4E7E-8C2C-4D27-BB39-DC6291DD5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3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A3B6-7159-47CF-B54E-EF9D94B56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A283E-1AD9-44FA-8EDD-6AE5D22E6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74673-EC41-4761-9E94-F04C67D90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6D07-33BD-4B97-A34F-47BFF273281E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360C8-D928-4497-831D-F8102A7FF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9D067-82E9-4357-AFF3-540EAF353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4E7E-8C2C-4D27-BB39-DC6291DD5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45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E6B09-B693-4648-9973-C127E7168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BDD3B-C0B0-42E3-9765-3AB25B822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2BFBC6-36B5-4182-A935-6524F2514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B2EA98-0CA5-4354-9A14-D102E2BF1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6D07-33BD-4B97-A34F-47BFF273281E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766289-4B7C-461A-BBAA-5B9C51B6B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324B1F-8BD6-44A9-A83E-D42541EC5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4E7E-8C2C-4D27-BB39-DC6291DD5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564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3EDB-6DAE-4E18-AC7B-405438A5B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E4C39-4459-4854-A588-A5378C2EC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717E6-FABE-4985-A52D-8F066925A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4BEDE7-1DB1-401A-858B-FAB2B4051F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FEB9B-0855-4C07-A3AA-B8F0E1FA43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56F236-5387-45E5-BD96-B4D372079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6D07-33BD-4B97-A34F-47BFF273281E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DED16E-6403-4E69-9BB1-D9C30045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2BC374-48CE-4B52-BDCA-37FDC2EA8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4E7E-8C2C-4D27-BB39-DC6291DD5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67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AFFA3-C173-43B4-91A6-564280232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3B6E83-ED5F-46E2-B971-964A35FC5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6D07-33BD-4B97-A34F-47BFF273281E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A6C16-CCFF-49C6-BB88-08B723654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86E64-96A6-4AAF-A021-E9BA47C6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4E7E-8C2C-4D27-BB39-DC6291DD5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745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DEE4A4-10BD-4B57-AF4F-4CBDBF2E4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6D07-33BD-4B97-A34F-47BFF273281E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B2EEE8-5EF0-40F0-8CAA-D72F7FAEF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B6B1F-CA5B-403F-B81E-0290FC2F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4E7E-8C2C-4D27-BB39-DC6291DD5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19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89F19-AAEB-4C5F-BA26-597446F5D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E284D-7A36-4F89-80B7-039DFB838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2A856E-C2F8-445F-AF7E-BDDB425D0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2DDA0-6E35-417C-AEC3-731E34F57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6D07-33BD-4B97-A34F-47BFF273281E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9CA26-D3C0-4366-967E-57F9CD53E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C23C-2745-4315-BE0F-610ACFC48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4E7E-8C2C-4D27-BB39-DC6291DD5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779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D4236-E954-4F91-A6BB-94FF01698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470633-8F7A-4774-AFDD-122BA08C12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B59B0D-7477-465C-A6D7-E9268B585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98F26-25F3-4BD5-ADB2-9D6EA1066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6D07-33BD-4B97-A34F-47BFF273281E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E5EAC1-3834-4F55-A7B3-32CA271FF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C4974-2910-4406-AA58-EBCF456C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4E7E-8C2C-4D27-BB39-DC6291DD5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11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5CA633-F8B3-4819-AB6C-A194EC9F2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11E20-DA33-4730-8249-BABD4CB1D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4B2BB-F76E-4D59-BEB1-04D5001256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16D07-33BD-4B97-A34F-47BFF273281E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A7685-C931-4A1C-8826-29CFDC33E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2F4EA-F125-4AD3-982B-1896130E4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C4E7E-8C2C-4D27-BB39-DC6291DD5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64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ttishelections.ac.u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4.png"/><Relationship Id="rId4" Type="http://schemas.openxmlformats.org/officeDocument/2006/relationships/hyperlink" Target="mailto:Ailsa.henderson@ed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7"/>
          <p:cNvSpPr>
            <a:spLocks noGrp="1"/>
          </p:cNvSpPr>
          <p:nvPr>
            <p:ph type="title" idx="113" hasCustomPrompt="1"/>
          </p:nvPr>
        </p:nvSpPr>
        <p:spPr>
          <a:xfrm>
            <a:off x="620700" y="1423132"/>
            <a:ext cx="9743164" cy="1784887"/>
          </a:xfrm>
          <a:prstGeom prst="rect">
            <a:avLst/>
          </a:prstGeom>
          <a:noFill/>
          <a:ln/>
        </p:spPr>
        <p:txBody>
          <a:bodyPr wrap="square" rtlCol="0" anchor="t">
            <a:normAutofit fontScale="90000"/>
          </a:bodyPr>
          <a:lstStyle/>
          <a:p>
            <a:r>
              <a:rPr lang="en-US" sz="4900" dirty="0"/>
              <a:t>The Scottish Parliament Election 2026: Analysis and Reflections</a:t>
            </a:r>
            <a:br>
              <a:rPr lang="en-US" sz="4900" dirty="0"/>
            </a:br>
            <a:br>
              <a:rPr lang="en-US" dirty="0"/>
            </a:br>
            <a:br>
              <a:rPr lang="en-US" dirty="0"/>
            </a:br>
            <a:r>
              <a:rPr lang="en-US" sz="4900" dirty="0"/>
              <a:t>Professor Ailsa Henderson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56DDF3-92F5-40E1-9564-A90E4CD29CA8}"/>
              </a:ext>
            </a:extLst>
          </p:cNvPr>
          <p:cNvSpPr txBox="1"/>
          <p:nvPr/>
        </p:nvSpPr>
        <p:spPr>
          <a:xfrm>
            <a:off x="26670" y="5570220"/>
            <a:ext cx="12138660" cy="128778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6F16BF-7D36-4209-B80D-5F599349C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269" y="5570220"/>
            <a:ext cx="4290061" cy="12836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EC24BB-B580-46BA-82A3-B5EEF96C7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2399" y="3970146"/>
            <a:ext cx="3602931" cy="13063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18EAAD-76BD-451B-B7FC-6B173D7A107F}"/>
              </a:ext>
            </a:extLst>
          </p:cNvPr>
          <p:cNvSpPr>
            <a:spLocks noGrp="1"/>
          </p:cNvSpPr>
          <p:nvPr>
            <p:ph type="title" idx="114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Text 9"/>
          <p:cNvSpPr>
            <a:spLocks noGrp="1"/>
          </p:cNvSpPr>
          <p:nvPr>
            <p:ph type="body" idx="116" hasCustomPrompt="1"/>
          </p:nvPr>
        </p:nvSpPr>
        <p:spPr>
          <a:xfrm>
            <a:off x="640080" y="2557015"/>
            <a:ext cx="7193280" cy="2663009"/>
          </a:xfrm>
          <a:prstGeom prst="rect">
            <a:avLst/>
          </a:prstGeom>
          <a:noFill/>
          <a:ln/>
        </p:spPr>
        <p:txBody>
          <a:bodyPr wrap="square" rtlCol="0" anchor="t">
            <a:normAutofit fontScale="25000" lnSpcReduction="20000"/>
          </a:bodyPr>
          <a:lstStyle/>
          <a:p>
            <a:r>
              <a:rPr lang="en-US" sz="86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more info:</a:t>
            </a:r>
          </a:p>
          <a:p>
            <a:r>
              <a:rPr lang="en-US" sz="86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www.scottishelections.ac.uk</a:t>
            </a:r>
            <a:endParaRPr lang="en-US" sz="8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en-US" sz="86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ailsa.henderson@ed.ac.uk</a:t>
            </a:r>
            <a:r>
              <a:rPr lang="en-US" sz="8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  <a:p>
            <a:endParaRPr lang="en-US" sz="8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en-US" sz="8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Or follow us on </a:t>
            </a:r>
            <a:r>
              <a:rPr lang="en-US" sz="86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bluesky</a:t>
            </a:r>
            <a:r>
              <a:rPr lang="en-US" sz="8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(@scotvoting) and </a:t>
            </a:r>
            <a:r>
              <a:rPr lang="en-US" sz="86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linkedin</a:t>
            </a:r>
            <a:endParaRPr lang="en-US" sz="8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en-US" sz="8600" dirty="0"/>
          </a:p>
          <a:p>
            <a:r>
              <a:rPr lang="en-US" sz="14400" b="1" dirty="0"/>
              <a:t>   https://tinyurl.com/SES-evaluation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4BCF3E-22BA-47CB-8033-340BD00320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5919" y="1918286"/>
            <a:ext cx="3166421" cy="33017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C2E60-9895-4B2F-9167-8243B3EC9E34}"/>
              </a:ext>
            </a:extLst>
          </p:cNvPr>
          <p:cNvSpPr>
            <a:spLocks noGrp="1"/>
          </p:cNvSpPr>
          <p:nvPr>
            <p:ph type="title" idx="108"/>
          </p:nvPr>
        </p:nvSpPr>
        <p:spPr/>
        <p:txBody>
          <a:bodyPr/>
          <a:lstStyle/>
          <a:p>
            <a:r>
              <a:rPr lang="en-GB" dirty="0"/>
              <a:t>The 2026 election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D8956-6A17-41C8-AF35-51AF9AC3A93B}"/>
              </a:ext>
            </a:extLst>
          </p:cNvPr>
          <p:cNvSpPr>
            <a:spLocks noGrp="1"/>
          </p:cNvSpPr>
          <p:nvPr>
            <p:ph type="body" idx="109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Rise of volatility &amp; disproportionality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E77F54-64ED-469C-B05B-781F4317766D}"/>
              </a:ext>
            </a:extLst>
          </p:cNvPr>
          <p:cNvSpPr>
            <a:spLocks noGrp="1"/>
          </p:cNvSpPr>
          <p:nvPr>
            <p:ph type="body" idx="111"/>
          </p:nvPr>
        </p:nvSpPr>
        <p:spPr/>
        <p:txBody>
          <a:bodyPr/>
          <a:lstStyle/>
          <a:p>
            <a:r>
              <a:rPr lang="en-GB" dirty="0"/>
              <a:t>Vote switching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4DBDFF-1381-4EA8-BBEB-A27913AE2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64" y="1767840"/>
            <a:ext cx="5628576" cy="49599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584FCF-BE28-4B43-9B2C-B0931C47B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67149"/>
            <a:ext cx="5981700" cy="502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13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DFDC3-76D2-4DE0-8582-AF89A39539CA}"/>
              </a:ext>
            </a:extLst>
          </p:cNvPr>
          <p:cNvSpPr>
            <a:spLocks noGrp="1"/>
          </p:cNvSpPr>
          <p:nvPr>
            <p:ph type="title" idx="105"/>
          </p:nvPr>
        </p:nvSpPr>
        <p:spPr>
          <a:xfrm>
            <a:off x="441960" y="148047"/>
            <a:ext cx="11155680" cy="1036320"/>
          </a:xfrm>
        </p:spPr>
        <p:txBody>
          <a:bodyPr>
            <a:normAutofit fontScale="90000"/>
          </a:bodyPr>
          <a:lstStyle/>
          <a:p>
            <a:r>
              <a:rPr lang="en-GB" dirty="0"/>
              <a:t>Why?</a:t>
            </a:r>
            <a:br>
              <a:rPr lang="en-GB" b="1" dirty="0"/>
            </a:b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FCE6F7-F9A8-4BC5-A595-C0C0BDC46ED9}"/>
              </a:ext>
            </a:extLst>
          </p:cNvPr>
          <p:cNvSpPr>
            <a:spLocks noGrp="1"/>
          </p:cNvSpPr>
          <p:nvPr>
            <p:ph type="body" idx="106"/>
          </p:nvPr>
        </p:nvSpPr>
        <p:spPr>
          <a:xfrm>
            <a:off x="289041" y="1066095"/>
            <a:ext cx="10972800" cy="501091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CFA0AB-94DD-40E4-9685-C07D6D905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107" y="1066095"/>
            <a:ext cx="6627063" cy="47258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CB8F5A-3C3D-411F-BEDB-A7B82696D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150" y="1066095"/>
            <a:ext cx="4076462" cy="454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70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DFDC3-76D2-4DE0-8582-AF89A39539CA}"/>
              </a:ext>
            </a:extLst>
          </p:cNvPr>
          <p:cNvSpPr>
            <a:spLocks noGrp="1"/>
          </p:cNvSpPr>
          <p:nvPr>
            <p:ph type="title" idx="105"/>
          </p:nvPr>
        </p:nvSpPr>
        <p:spPr>
          <a:xfrm>
            <a:off x="441960" y="148047"/>
            <a:ext cx="11155680" cy="1036320"/>
          </a:xfrm>
        </p:spPr>
        <p:txBody>
          <a:bodyPr>
            <a:normAutofit fontScale="90000"/>
          </a:bodyPr>
          <a:lstStyle/>
          <a:p>
            <a:r>
              <a:rPr lang="en-GB" dirty="0"/>
              <a:t>Why?</a:t>
            </a:r>
            <a:br>
              <a:rPr lang="en-GB" b="1" dirty="0"/>
            </a:b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FCE6F7-F9A8-4BC5-A595-C0C0BDC46ED9}"/>
              </a:ext>
            </a:extLst>
          </p:cNvPr>
          <p:cNvSpPr>
            <a:spLocks noGrp="1"/>
          </p:cNvSpPr>
          <p:nvPr>
            <p:ph type="body" idx="106"/>
          </p:nvPr>
        </p:nvSpPr>
        <p:spPr>
          <a:xfrm>
            <a:off x="289041" y="1066095"/>
            <a:ext cx="10972800" cy="501091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6CFA48-459A-4EF6-A725-616FBD98F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578" y="1066095"/>
            <a:ext cx="6627062" cy="51453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CB8F5A-3C3D-411F-BEDB-A7B82696D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150" y="1066095"/>
            <a:ext cx="4076462" cy="454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85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78921-93D9-4889-944E-EA32653A4DDE}"/>
              </a:ext>
            </a:extLst>
          </p:cNvPr>
          <p:cNvSpPr>
            <a:spLocks noGrp="1"/>
          </p:cNvSpPr>
          <p:nvPr>
            <p:ph type="title" idx="108"/>
          </p:nvPr>
        </p:nvSpPr>
        <p:spPr>
          <a:xfrm>
            <a:off x="213360" y="-8293"/>
            <a:ext cx="11903995" cy="1105573"/>
          </a:xfrm>
        </p:spPr>
        <p:txBody>
          <a:bodyPr/>
          <a:lstStyle/>
          <a:p>
            <a:r>
              <a:rPr lang="en-GB" dirty="0"/>
              <a:t>SNP evading costs of governing. Helped by 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19B9E6-30EF-4A03-8BB4-11C570B92BA7}"/>
              </a:ext>
            </a:extLst>
          </p:cNvPr>
          <p:cNvSpPr>
            <a:spLocks noGrp="1"/>
          </p:cNvSpPr>
          <p:nvPr>
            <p:ph type="body" idx="109"/>
          </p:nvPr>
        </p:nvSpPr>
        <p:spPr/>
        <p:txBody>
          <a:bodyPr/>
          <a:lstStyle/>
          <a:p>
            <a:r>
              <a:rPr lang="en-GB" dirty="0"/>
              <a:t>…steady </a:t>
            </a:r>
            <a:r>
              <a:rPr lang="en-GB" dirty="0" err="1"/>
              <a:t>indy</a:t>
            </a:r>
            <a:r>
              <a:rPr lang="en-GB" dirty="0"/>
              <a:t> support …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F8A866B-264A-4BD6-B5FD-D6E02C68433C}"/>
              </a:ext>
            </a:extLst>
          </p:cNvPr>
          <p:cNvSpPr>
            <a:spLocks noGrp="1"/>
          </p:cNvSpPr>
          <p:nvPr>
            <p:ph type="body" idx="111"/>
          </p:nvPr>
        </p:nvSpPr>
        <p:spPr/>
        <p:txBody>
          <a:bodyPr/>
          <a:lstStyle/>
          <a:p>
            <a:r>
              <a:rPr lang="en-GB" dirty="0"/>
              <a:t>… if a decreasing role in vote</a:t>
            </a:r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83919852-2D86-42BE-984C-983F7073F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5" y="2028444"/>
            <a:ext cx="7247721" cy="4143756"/>
          </a:xfrm>
          <a:prstGeom prst="rect">
            <a:avLst/>
          </a:prstGeom>
          <a:noFill/>
          <a:ln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43B576-72FC-46D4-80EC-2E888FFE2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555" y="1767840"/>
            <a:ext cx="4876800" cy="462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44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DED2EA-801C-469D-B06E-00A1D85E2D58}"/>
              </a:ext>
            </a:extLst>
          </p:cNvPr>
          <p:cNvSpPr>
            <a:spLocks noGrp="1"/>
          </p:cNvSpPr>
          <p:nvPr>
            <p:ph type="title" idx="108"/>
          </p:nvPr>
        </p:nvSpPr>
        <p:spPr/>
        <p:txBody>
          <a:bodyPr/>
          <a:lstStyle/>
          <a:p>
            <a:r>
              <a:rPr lang="en-GB" dirty="0"/>
              <a:t>But specifically helped in this election by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8327D1-A642-40B6-83D8-6E2686CF691D}"/>
              </a:ext>
            </a:extLst>
          </p:cNvPr>
          <p:cNvSpPr>
            <a:spLocks noGrp="1"/>
          </p:cNvSpPr>
          <p:nvPr>
            <p:ph type="body" idx="109"/>
          </p:nvPr>
        </p:nvSpPr>
        <p:spPr/>
        <p:txBody>
          <a:bodyPr/>
          <a:lstStyle/>
          <a:p>
            <a:r>
              <a:rPr lang="en-GB" dirty="0"/>
              <a:t>Reform standing/Greens not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2898E1-02EE-4A53-8F02-35D14697E5F1}"/>
              </a:ext>
            </a:extLst>
          </p:cNvPr>
          <p:cNvSpPr>
            <a:spLocks noGrp="1"/>
          </p:cNvSpPr>
          <p:nvPr>
            <p:ph type="body" idx="110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E919CB-225B-478A-9DCD-856D3D77B918}"/>
              </a:ext>
            </a:extLst>
          </p:cNvPr>
          <p:cNvSpPr>
            <a:spLocks noGrp="1"/>
          </p:cNvSpPr>
          <p:nvPr>
            <p:ph type="body" idx="111"/>
          </p:nvPr>
        </p:nvSpPr>
        <p:spPr/>
        <p:txBody>
          <a:bodyPr/>
          <a:lstStyle/>
          <a:p>
            <a:r>
              <a:rPr lang="en-GB" dirty="0"/>
              <a:t>UK govt (dis)approval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49D30F-9F3E-4B14-9D95-0096D2117909}"/>
              </a:ext>
            </a:extLst>
          </p:cNvPr>
          <p:cNvSpPr>
            <a:spLocks noGrp="1"/>
          </p:cNvSpPr>
          <p:nvPr>
            <p:ph type="body" idx="1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4476D1-F485-49EC-8623-BDC4F15FD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767840"/>
            <a:ext cx="5723773" cy="51302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DA0F00-CA6A-4C07-A977-D27022E52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92" y="1767840"/>
            <a:ext cx="5254908" cy="509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53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845799-6B4F-4D38-AD35-5EFC6EA382CE}"/>
              </a:ext>
            </a:extLst>
          </p:cNvPr>
          <p:cNvSpPr>
            <a:spLocks noGrp="1"/>
          </p:cNvSpPr>
          <p:nvPr>
            <p:ph type="title" idx="108"/>
          </p:nvPr>
        </p:nvSpPr>
        <p:spPr>
          <a:xfrm>
            <a:off x="1036320" y="73152"/>
            <a:ext cx="11155680" cy="1036320"/>
          </a:xfrm>
        </p:spPr>
        <p:txBody>
          <a:bodyPr/>
          <a:lstStyle/>
          <a:p>
            <a:pPr algn="r"/>
            <a:r>
              <a:rPr lang="en-GB" sz="3733" dirty="0"/>
              <a:t>Green surge, </a:t>
            </a:r>
            <a:r>
              <a:rPr lang="en-GB" sz="3733" dirty="0" err="1"/>
              <a:t>esp</a:t>
            </a:r>
            <a:r>
              <a:rPr lang="en-GB" sz="3733" dirty="0"/>
              <a:t> among young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0CBFB1-2498-437B-8216-BF1ADB41C9A2}"/>
              </a:ext>
            </a:extLst>
          </p:cNvPr>
          <p:cNvSpPr>
            <a:spLocks noGrp="1"/>
          </p:cNvSpPr>
          <p:nvPr>
            <p:ph type="body" idx="109"/>
          </p:nvPr>
        </p:nvSpPr>
        <p:spPr/>
        <p:txBody>
          <a:bodyPr/>
          <a:lstStyle/>
          <a:p>
            <a:r>
              <a:rPr lang="en-GB" dirty="0"/>
              <a:t>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53B29C-1E73-4941-AB9F-3DED3365A867}"/>
              </a:ext>
            </a:extLst>
          </p:cNvPr>
          <p:cNvSpPr>
            <a:spLocks noGrp="1"/>
          </p:cNvSpPr>
          <p:nvPr>
            <p:ph type="body" idx="111"/>
          </p:nvPr>
        </p:nvSpPr>
        <p:spPr/>
        <p:txBody>
          <a:bodyPr/>
          <a:lstStyle/>
          <a:p>
            <a:r>
              <a:rPr lang="en-GB" dirty="0"/>
              <a:t>&amp; </a:t>
            </a:r>
            <a:r>
              <a:rPr lang="en-GB" dirty="0" err="1"/>
              <a:t>esp</a:t>
            </a:r>
            <a:r>
              <a:rPr lang="en-GB" dirty="0"/>
              <a:t> among young women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74684A-63BC-4628-847B-74F51873A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22" y="0"/>
            <a:ext cx="5875637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7CB523-9975-4234-881A-C0DFEBFCC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805" y="1734983"/>
            <a:ext cx="5254999" cy="456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78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F9664-155F-4D31-9950-941B2C27EAB8}"/>
              </a:ext>
            </a:extLst>
          </p:cNvPr>
          <p:cNvSpPr>
            <a:spLocks noGrp="1"/>
          </p:cNvSpPr>
          <p:nvPr>
            <p:ph type="title" idx="108"/>
          </p:nvPr>
        </p:nvSpPr>
        <p:spPr/>
        <p:txBody>
          <a:bodyPr/>
          <a:lstStyle/>
          <a:p>
            <a:r>
              <a:rPr lang="en-GB" dirty="0"/>
              <a:t>Is explained by different issue salience…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A5F28-D675-45CE-90D8-681D93377748}"/>
              </a:ext>
            </a:extLst>
          </p:cNvPr>
          <p:cNvSpPr>
            <a:spLocks noGrp="1"/>
          </p:cNvSpPr>
          <p:nvPr>
            <p:ph type="body" idx="109"/>
          </p:nvPr>
        </p:nvSpPr>
        <p:spPr/>
        <p:txBody>
          <a:bodyPr/>
          <a:lstStyle/>
          <a:p>
            <a:r>
              <a:rPr lang="en-GB" dirty="0"/>
              <a:t>…different issue salience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194B95-C1A3-45B6-8749-76138A81001C}"/>
              </a:ext>
            </a:extLst>
          </p:cNvPr>
          <p:cNvSpPr>
            <a:spLocks noGrp="1"/>
          </p:cNvSpPr>
          <p:nvPr>
            <p:ph type="body" idx="111"/>
          </p:nvPr>
        </p:nvSpPr>
        <p:spPr/>
        <p:txBody>
          <a:bodyPr/>
          <a:lstStyle/>
          <a:p>
            <a:r>
              <a:rPr lang="en-GB" dirty="0"/>
              <a:t>…&amp; different </a:t>
            </a:r>
            <a:r>
              <a:rPr lang="en-GB" dirty="0" err="1"/>
              <a:t>rx</a:t>
            </a:r>
            <a:r>
              <a:rPr lang="en-GB" dirty="0"/>
              <a:t> to </a:t>
            </a:r>
            <a:r>
              <a:rPr lang="en-GB" dirty="0" err="1"/>
              <a:t>ec</a:t>
            </a:r>
            <a:r>
              <a:rPr lang="en-GB" dirty="0"/>
              <a:t> uncertainty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5F8664-15FA-49B3-BC1A-785EBFF90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409" y="1684020"/>
            <a:ext cx="5076422" cy="5029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A37931-D70F-42F3-8AC3-529521CFC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" y="822806"/>
            <a:ext cx="4409742" cy="603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06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A24B62-9915-42AF-8F1B-F1AC3953BC4A}"/>
              </a:ext>
            </a:extLst>
          </p:cNvPr>
          <p:cNvSpPr>
            <a:spLocks noGrp="1"/>
          </p:cNvSpPr>
          <p:nvPr>
            <p:ph type="title" idx="108"/>
          </p:nvPr>
        </p:nvSpPr>
        <p:spPr/>
        <p:txBody>
          <a:bodyPr/>
          <a:lstStyle/>
          <a:p>
            <a:r>
              <a:rPr lang="en-GB" dirty="0"/>
              <a:t>The changing poles of constitutional debate?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85D032-141A-455C-9FE0-8FBFB47956D3}"/>
              </a:ext>
            </a:extLst>
          </p:cNvPr>
          <p:cNvSpPr>
            <a:spLocks noGrp="1"/>
          </p:cNvSpPr>
          <p:nvPr>
            <p:ph type="body" idx="109"/>
          </p:nvPr>
        </p:nvSpPr>
        <p:spPr/>
        <p:txBody>
          <a:bodyPr/>
          <a:lstStyle/>
          <a:p>
            <a:r>
              <a:rPr lang="en-GB" dirty="0"/>
              <a:t>Rising support for Abolish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92CFA3-F55E-4518-904C-0EA622D1F405}"/>
              </a:ext>
            </a:extLst>
          </p:cNvPr>
          <p:cNvSpPr>
            <a:spLocks noGrp="1"/>
          </p:cNvSpPr>
          <p:nvPr>
            <p:ph type="body" idx="1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AAA6DE-581B-4990-9BEF-7772727050A6}"/>
              </a:ext>
            </a:extLst>
          </p:cNvPr>
          <p:cNvSpPr>
            <a:spLocks noGrp="1"/>
          </p:cNvSpPr>
          <p:nvPr>
            <p:ph type="body" idx="111"/>
          </p:nvPr>
        </p:nvSpPr>
        <p:spPr/>
        <p:txBody>
          <a:bodyPr/>
          <a:lstStyle/>
          <a:p>
            <a:r>
              <a:rPr lang="en-GB" dirty="0"/>
              <a:t>No voters now split 50:50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C923C9-6010-4607-BA37-E396A9F1563D}"/>
              </a:ext>
            </a:extLst>
          </p:cNvPr>
          <p:cNvSpPr>
            <a:spLocks noGrp="1"/>
          </p:cNvSpPr>
          <p:nvPr>
            <p:ph type="body" idx="1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9AB7C1-28C4-40E9-A796-42C4B5925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91" y="1864454"/>
            <a:ext cx="5727960" cy="43890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D53D35-CCC1-491F-B9B6-361CFC3C8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376" y="1914145"/>
            <a:ext cx="6003857" cy="427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23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877</Words>
  <Application>Microsoft Office PowerPoint</Application>
  <PresentationFormat>Widescreen</PresentationFormat>
  <Paragraphs>117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The Scottish Parliament Election 2026: Analysis and Reflections   Professor Ailsa Henderson  </vt:lpstr>
      <vt:lpstr>The 2026 election</vt:lpstr>
      <vt:lpstr>Why? </vt:lpstr>
      <vt:lpstr>Why? </vt:lpstr>
      <vt:lpstr>SNP evading costs of governing. Helped by …</vt:lpstr>
      <vt:lpstr>But specifically helped in this election by</vt:lpstr>
      <vt:lpstr>Green surge, esp among young</vt:lpstr>
      <vt:lpstr>Is explained by different issue salience…</vt:lpstr>
      <vt:lpstr>The changing poles of constitutional debate?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Ailsa Henderson</dc:creator>
  <cp:lastModifiedBy>Ailsa Henderson</cp:lastModifiedBy>
  <cp:revision>8</cp:revision>
  <dcterms:created xsi:type="dcterms:W3CDTF">2026-06-12T08:07:57Z</dcterms:created>
  <dcterms:modified xsi:type="dcterms:W3CDTF">2026-06-12T09:56:45Z</dcterms:modified>
</cp:coreProperties>
</file>